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83" r:id="rId5"/>
    <p:sldId id="282" r:id="rId6"/>
    <p:sldId id="284" r:id="rId7"/>
    <p:sldId id="297" r:id="rId8"/>
    <p:sldId id="288" r:id="rId9"/>
    <p:sldId id="289" r:id="rId10"/>
    <p:sldId id="290" r:id="rId11"/>
    <p:sldId id="291" r:id="rId12"/>
    <p:sldId id="285" r:id="rId13"/>
    <p:sldId id="286" r:id="rId14"/>
    <p:sldId id="298" r:id="rId15"/>
    <p:sldId id="287" r:id="rId16"/>
    <p:sldId id="293" r:id="rId17"/>
    <p:sldId id="294" r:id="rId18"/>
    <p:sldId id="299" r:id="rId19"/>
    <p:sldId id="292" r:id="rId20"/>
    <p:sldId id="296" r:id="rId21"/>
    <p:sldId id="300" r:id="rId22"/>
    <p:sldId id="301" r:id="rId23"/>
    <p:sldId id="302" r:id="rId24"/>
    <p:sldId id="303" r:id="rId25"/>
    <p:sldId id="304" r:id="rId26"/>
    <p:sldId id="306" r:id="rId27"/>
    <p:sldId id="281" r:id="rId28"/>
    <p:sldId id="308" r:id="rId29"/>
    <p:sldId id="307" r:id="rId30"/>
    <p:sldId id="277" r:id="rId31"/>
    <p:sldId id="27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6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3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30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8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5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7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6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9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490E-595F-4FE0-8836-AAF72477740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745305" cy="2387600"/>
          </a:xfrm>
        </p:spPr>
        <p:txBody>
          <a:bodyPr>
            <a:normAutofit/>
          </a:bodyPr>
          <a:lstStyle/>
          <a:p>
            <a:r>
              <a:rPr lang="en-US" dirty="0"/>
              <a:t>Towards Building a Frame-Based Ontology for the Arabic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317602" cy="1655762"/>
          </a:xfrm>
        </p:spPr>
        <p:txBody>
          <a:bodyPr>
            <a:normAutofit/>
          </a:bodyPr>
          <a:lstStyle/>
          <a:p>
            <a:r>
              <a:rPr lang="en-US" sz="3200" dirty="0"/>
              <a:t>Mariam </a:t>
            </a:r>
            <a:r>
              <a:rPr lang="en-US" sz="3200" dirty="0" err="1" smtClean="0"/>
              <a:t>Biltawi</a:t>
            </a:r>
            <a:r>
              <a:rPr lang="en-US" sz="3200" dirty="0" smtClean="0"/>
              <a:t>, </a:t>
            </a:r>
            <a:r>
              <a:rPr lang="en-US" sz="3200" dirty="0"/>
              <a:t>Sara </a:t>
            </a:r>
            <a:r>
              <a:rPr lang="en-US" sz="3200" dirty="0" err="1" smtClean="0"/>
              <a:t>Tedmori</a:t>
            </a:r>
            <a:r>
              <a:rPr lang="en-US" sz="3200" dirty="0" smtClean="0"/>
              <a:t>, Arafat </a:t>
            </a:r>
            <a:r>
              <a:rPr lang="en-US" sz="3200" dirty="0" err="1" smtClean="0"/>
              <a:t>Awajan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13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Homonymy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 smtClean="0"/>
              <a:t>Homographs</a:t>
            </a:r>
            <a:r>
              <a:rPr lang="en-US" sz="3200" dirty="0" smtClean="0"/>
              <a:t> refer </a:t>
            </a:r>
            <a:r>
              <a:rPr lang="en-US" sz="3200" dirty="0"/>
              <a:t>to words that have different meanings but share the same </a:t>
            </a:r>
            <a:r>
              <a:rPr lang="en-US" sz="3200" dirty="0" smtClean="0"/>
              <a:t>spelling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b="1" dirty="0" smtClean="0"/>
              <a:t>Homophones</a:t>
            </a:r>
            <a:r>
              <a:rPr lang="en-US" sz="3200" dirty="0" smtClean="0"/>
              <a:t> refer </a:t>
            </a:r>
            <a:r>
              <a:rPr lang="en-US" sz="3200" dirty="0"/>
              <a:t>to words that also have different meanings but are pronounced the same. </a:t>
            </a:r>
            <a:endParaRPr lang="en-US" sz="3200" dirty="0" smtClean="0"/>
          </a:p>
          <a:p>
            <a:r>
              <a:rPr lang="en-US" sz="3200" b="1" u="sng" dirty="0" smtClean="0"/>
              <a:t>Only</a:t>
            </a:r>
            <a:r>
              <a:rPr lang="en-US" sz="3200" dirty="0" smtClean="0"/>
              <a:t> </a:t>
            </a:r>
            <a:r>
              <a:rPr lang="en-US" sz="3200" dirty="0"/>
              <a:t>examples of</a:t>
            </a:r>
            <a:r>
              <a:rPr lang="en-US" sz="3200" b="1" dirty="0"/>
              <a:t> homographs </a:t>
            </a:r>
            <a:r>
              <a:rPr lang="en-US" sz="3200" dirty="0"/>
              <a:t>can be found in the Arabic language </a:t>
            </a:r>
            <a:r>
              <a:rPr lang="en-US" sz="3200" dirty="0" smtClean="0"/>
              <a:t>as Arabic language is </a:t>
            </a:r>
            <a:r>
              <a:rPr lang="en-US" sz="3200" dirty="0"/>
              <a:t>highly phonetic, i.e.: the writing reflects the pronunciation. For example, the </a:t>
            </a:r>
            <a:r>
              <a:rPr lang="en-US" sz="3200" dirty="0" smtClean="0"/>
              <a:t>word </a:t>
            </a:r>
            <a:r>
              <a:rPr lang="en-US" sz="3200" dirty="0"/>
              <a:t>(</a:t>
            </a:r>
            <a:r>
              <a:rPr lang="ar-SA" sz="3200" dirty="0"/>
              <a:t>ذهب</a:t>
            </a:r>
            <a:r>
              <a:rPr lang="en-US" sz="3200" dirty="0"/>
              <a:t>) is a homograph word because it has two meanings either ‘went’ or ‘gold’ and one spelling.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35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resources that provide Binary lexical Relationships between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WordNet </a:t>
            </a:r>
            <a:r>
              <a:rPr lang="en-US" sz="3200" dirty="0" smtClean="0"/>
              <a:t>for English Language.</a:t>
            </a:r>
          </a:p>
          <a:p>
            <a:r>
              <a:rPr lang="en-US" sz="3200" b="1" dirty="0" smtClean="0"/>
              <a:t>Arabic </a:t>
            </a:r>
            <a:r>
              <a:rPr lang="en-US" sz="3200" b="1" dirty="0"/>
              <a:t>WordNet</a:t>
            </a:r>
            <a:r>
              <a:rPr lang="en-US" sz="3200" dirty="0"/>
              <a:t>, a WordNet for Arabic </a:t>
            </a:r>
            <a:r>
              <a:rPr lang="en-US" sz="3200" dirty="0" smtClean="0"/>
              <a:t>language.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5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/>
              <a:t>Semantic fields </a:t>
            </a:r>
            <a:r>
              <a:rPr lang="en-US" sz="2800" dirty="0"/>
              <a:t>is a set of words that have related meaning to specific object or namely a frame. </a:t>
            </a:r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semantic fields represent  n-</a:t>
            </a:r>
            <a:r>
              <a:rPr lang="en-US" sz="2800" dirty="0" err="1"/>
              <a:t>ary</a:t>
            </a:r>
            <a:r>
              <a:rPr lang="en-US" sz="2800" dirty="0"/>
              <a:t> relations with the frame that they refer to  through capturing more relationships among entire sets of words from a single domain. </a:t>
            </a:r>
            <a:endParaRPr lang="en-US" sz="2800" dirty="0" smtClean="0"/>
          </a:p>
          <a:p>
            <a:r>
              <a:rPr lang="en-US" sz="2800" dirty="0" smtClean="0"/>
              <a:t>Example</a:t>
            </a:r>
            <a:r>
              <a:rPr lang="en-US" sz="2800" dirty="0"/>
              <a:t>: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words: University / </a:t>
            </a:r>
            <a:r>
              <a:rPr lang="ar-SA" dirty="0"/>
              <a:t>جامعه</a:t>
            </a:r>
            <a:r>
              <a:rPr lang="en-US" dirty="0"/>
              <a:t>, Lecturer / </a:t>
            </a:r>
            <a:r>
              <a:rPr lang="ar-SA" dirty="0"/>
              <a:t>محاضر</a:t>
            </a:r>
            <a:r>
              <a:rPr lang="en-US" dirty="0"/>
              <a:t>, Student / </a:t>
            </a:r>
            <a:r>
              <a:rPr lang="ar-SA" dirty="0"/>
              <a:t>طالب</a:t>
            </a:r>
            <a:r>
              <a:rPr lang="en-US" dirty="0"/>
              <a:t>, Hall / </a:t>
            </a:r>
            <a:r>
              <a:rPr lang="ar-SA" dirty="0"/>
              <a:t>قاعة</a:t>
            </a:r>
            <a:r>
              <a:rPr lang="en-US" dirty="0"/>
              <a:t>, Library / </a:t>
            </a:r>
            <a:r>
              <a:rPr lang="ar-SA" dirty="0"/>
              <a:t>مكتبة</a:t>
            </a:r>
            <a:r>
              <a:rPr lang="en-US" dirty="0"/>
              <a:t>, Lab / </a:t>
            </a:r>
            <a:r>
              <a:rPr lang="ar-SA" dirty="0"/>
              <a:t>مختبر</a:t>
            </a:r>
            <a:r>
              <a:rPr lang="en-US" dirty="0"/>
              <a:t>, Section / </a:t>
            </a:r>
            <a:r>
              <a:rPr lang="ar-SA" dirty="0"/>
              <a:t>شعبة</a:t>
            </a:r>
            <a:r>
              <a:rPr lang="en-US" dirty="0"/>
              <a:t>, Course / </a:t>
            </a:r>
            <a:r>
              <a:rPr lang="ar-SA" dirty="0"/>
              <a:t>مادة</a:t>
            </a:r>
            <a:r>
              <a:rPr lang="en-US" dirty="0"/>
              <a:t>, Registration / </a:t>
            </a:r>
            <a:r>
              <a:rPr lang="ar-SA" dirty="0"/>
              <a:t>تسجيل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Are all </a:t>
            </a:r>
            <a:r>
              <a:rPr lang="en-US" dirty="0"/>
              <a:t>related to the frame University Education / </a:t>
            </a:r>
            <a:r>
              <a:rPr lang="ar-SA" dirty="0"/>
              <a:t>تعليم جامعي</a:t>
            </a:r>
            <a:r>
              <a:rPr lang="en-US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24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Lexical </a:t>
            </a:r>
            <a:r>
              <a:rPr lang="en-US" dirty="0"/>
              <a:t>semantics </a:t>
            </a:r>
            <a:r>
              <a:rPr lang="en-US" dirty="0" smtClean="0"/>
              <a:t>are realizable after </a:t>
            </a:r>
            <a:r>
              <a:rPr lang="en-US" dirty="0"/>
              <a:t>successfully completing some/all of following subtasks: </a:t>
            </a:r>
            <a:endParaRPr lang="en-US" dirty="0" smtClean="0"/>
          </a:p>
          <a:p>
            <a:pPr lvl="1"/>
            <a:r>
              <a:rPr lang="en-US" dirty="0" smtClean="0"/>
              <a:t>Word </a:t>
            </a:r>
            <a:r>
              <a:rPr lang="en-US" dirty="0"/>
              <a:t>sense disambiguation, </a:t>
            </a:r>
            <a:endParaRPr lang="en-US" dirty="0" smtClean="0"/>
          </a:p>
          <a:p>
            <a:pPr lvl="1"/>
            <a:r>
              <a:rPr lang="en-US" dirty="0" smtClean="0"/>
              <a:t>Semantic </a:t>
            </a:r>
            <a:r>
              <a:rPr lang="en-US" dirty="0"/>
              <a:t>role labeling, </a:t>
            </a:r>
            <a:endParaRPr lang="en-US" dirty="0" smtClean="0"/>
          </a:p>
          <a:p>
            <a:pPr lvl="1"/>
            <a:r>
              <a:rPr lang="en-US" dirty="0" smtClean="0"/>
              <a:t>Multiword </a:t>
            </a:r>
            <a:r>
              <a:rPr lang="en-US" dirty="0"/>
              <a:t>expression composition/decomposition, </a:t>
            </a:r>
            <a:endParaRPr lang="en-US" dirty="0" smtClean="0"/>
          </a:p>
          <a:p>
            <a:pPr lvl="1"/>
            <a:r>
              <a:rPr lang="en-US" dirty="0" smtClean="0"/>
              <a:t>Ontology </a:t>
            </a:r>
            <a:r>
              <a:rPr lang="en-US" dirty="0"/>
              <a:t>learning and population, and </a:t>
            </a:r>
            <a:endParaRPr lang="en-US" dirty="0" smtClean="0"/>
          </a:p>
          <a:p>
            <a:pPr lvl="1"/>
            <a:r>
              <a:rPr lang="en-US" dirty="0" smtClean="0"/>
              <a:t>Semantic </a:t>
            </a:r>
            <a:r>
              <a:rPr lang="en-US" dirty="0"/>
              <a:t>language modelling.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76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Related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Ontology</a:t>
            </a:r>
            <a:r>
              <a:rPr lang="en-US" dirty="0"/>
              <a:t> is a technical term used to describe concepts, properties and relations among concepts in order to represent models of knowledge or discourse. </a:t>
            </a:r>
          </a:p>
          <a:p>
            <a:r>
              <a:rPr lang="en-US" dirty="0" smtClean="0"/>
              <a:t>It can </a:t>
            </a:r>
            <a:r>
              <a:rPr lang="en-US" dirty="0"/>
              <a:t>represent meta-data schema for a knowledge of different applications in the form of vocabulary of concepts, and it can be shared by humans and machines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64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Ontologies</a:t>
            </a:r>
            <a:r>
              <a:rPr lang="en-US" sz="3200" dirty="0"/>
              <a:t> can be built either </a:t>
            </a:r>
            <a:endParaRPr lang="en-US" sz="3200" dirty="0" smtClean="0"/>
          </a:p>
          <a:p>
            <a:pPr lvl="1"/>
            <a:r>
              <a:rPr lang="en-US" sz="2800" dirty="0" smtClean="0"/>
              <a:t>from </a:t>
            </a:r>
            <a:r>
              <a:rPr lang="en-US" sz="2800" b="1" dirty="0"/>
              <a:t>unstructured text</a:t>
            </a:r>
            <a:r>
              <a:rPr lang="en-US" sz="2800" dirty="0"/>
              <a:t>, or </a:t>
            </a:r>
            <a:endParaRPr lang="en-US" sz="2800" dirty="0" smtClean="0"/>
          </a:p>
          <a:p>
            <a:pPr lvl="1"/>
            <a:r>
              <a:rPr lang="en-US" sz="2800" dirty="0" smtClean="0"/>
              <a:t>through </a:t>
            </a:r>
            <a:r>
              <a:rPr lang="en-US" sz="2800" b="1" dirty="0"/>
              <a:t>exploiting directories of web documents</a:t>
            </a:r>
            <a:r>
              <a:rPr lang="en-US" sz="2800" dirty="0"/>
              <a:t>, or </a:t>
            </a:r>
            <a:endParaRPr lang="en-US" sz="2800" dirty="0" smtClean="0"/>
          </a:p>
          <a:p>
            <a:pPr lvl="1"/>
            <a:r>
              <a:rPr lang="en-US" sz="2800" dirty="0" smtClean="0"/>
              <a:t>through </a:t>
            </a:r>
            <a:r>
              <a:rPr lang="en-US" sz="2800" b="1" dirty="0"/>
              <a:t>integrating existing resources</a:t>
            </a:r>
            <a:r>
              <a:rPr lang="en-US" sz="2800" dirty="0" smtClean="0"/>
              <a:t>.</a:t>
            </a:r>
          </a:p>
          <a:p>
            <a:r>
              <a:rPr lang="en-US" sz="3200" dirty="0" smtClean="0"/>
              <a:t>There are no research papers found that aims to build ontologies through integrating existing resources due </a:t>
            </a:r>
            <a:r>
              <a:rPr lang="en-US" sz="3200" dirty="0"/>
              <a:t>to the lack of freely available resources.</a:t>
            </a:r>
          </a:p>
        </p:txBody>
      </p:sp>
    </p:spTree>
    <p:extLst>
      <p:ext uri="{BB962C8B-B14F-4D97-AF65-F5344CB8AC3E}">
        <p14:creationId xmlns:p14="http://schemas.microsoft.com/office/powerpoint/2010/main" val="3438273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Although </a:t>
            </a:r>
            <a:r>
              <a:rPr lang="en-US" sz="3200" dirty="0"/>
              <a:t>a number of attempts have been made to build ontologies for the Arabic language, only one resource, </a:t>
            </a:r>
            <a:r>
              <a:rPr lang="en-US" sz="3200" b="1" dirty="0"/>
              <a:t>Arabic WordNet</a:t>
            </a:r>
            <a:r>
              <a:rPr lang="en-US" sz="3200" dirty="0"/>
              <a:t>, which provides a lexical ontology for the Arabic language is freely available.</a:t>
            </a:r>
          </a:p>
        </p:txBody>
      </p:sp>
    </p:spTree>
    <p:extLst>
      <p:ext uri="{BB962C8B-B14F-4D97-AF65-F5344CB8AC3E}">
        <p14:creationId xmlns:p14="http://schemas.microsoft.com/office/powerpoint/2010/main" val="886239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III: Proposed Framework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to provide machines with ontologies built from picture </a:t>
            </a:r>
            <a:r>
              <a:rPr lang="en-US" sz="2800" dirty="0" smtClean="0"/>
              <a:t>dictionaries, imitating </a:t>
            </a:r>
            <a:r>
              <a:rPr lang="en-US" sz="2800" dirty="0"/>
              <a:t>the idea that children learn from such dictionaries in their early ages, and they are provided with the basic terms related to the world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75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Part I: Lexical Semantics</a:t>
            </a:r>
          </a:p>
          <a:p>
            <a:r>
              <a:rPr lang="en-US" dirty="0" smtClean="0"/>
              <a:t>Part II: Related work</a:t>
            </a:r>
          </a:p>
          <a:p>
            <a:r>
              <a:rPr lang="en-US" dirty="0" smtClean="0"/>
              <a:t>Part III: Proposed Framework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proposed ontology learning and population framework consists of two main phases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Phase I: </a:t>
            </a:r>
            <a:r>
              <a:rPr lang="en-US" sz="2800" dirty="0"/>
              <a:t>Manual Construction of the Frame-based Ontology.</a:t>
            </a:r>
            <a:endParaRPr lang="en-US" sz="2800" dirty="0" smtClean="0"/>
          </a:p>
          <a:p>
            <a:r>
              <a:rPr lang="en-US" sz="2800" dirty="0" smtClean="0"/>
              <a:t>Phase II: </a:t>
            </a:r>
            <a:r>
              <a:rPr lang="en-US" sz="2800" dirty="0"/>
              <a:t>Frame-based Ontology Population.</a:t>
            </a:r>
          </a:p>
        </p:txBody>
      </p:sp>
    </p:spTree>
    <p:extLst>
      <p:ext uri="{BB962C8B-B14F-4D97-AF65-F5344CB8AC3E}">
        <p14:creationId xmlns:p14="http://schemas.microsoft.com/office/powerpoint/2010/main" val="23218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</a:t>
            </a:r>
            <a:r>
              <a:rPr lang="en-US" dirty="0"/>
              <a:t>Manual Construction of the Frame-based Ontology.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41413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collection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5899354" y="2803602"/>
            <a:ext cx="3229898" cy="2787445"/>
          </a:xfrm>
          <a:prstGeom prst="borderCallout1">
            <a:avLst>
              <a:gd name="adj1" fmla="val 13515"/>
              <a:gd name="adj2" fmla="val -8356"/>
              <a:gd name="adj3" fmla="val 517"/>
              <a:gd name="adj4" fmla="val -7797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66 frames were collected from three English picture </a:t>
            </a:r>
            <a:r>
              <a:rPr lang="en-US" dirty="0" smtClean="0"/>
              <a:t>dictionaries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frame </a:t>
            </a:r>
            <a:r>
              <a:rPr lang="en-US" dirty="0" smtClean="0"/>
              <a:t>have </a:t>
            </a:r>
            <a:r>
              <a:rPr lang="en-US" dirty="0"/>
              <a:t>multiple terms/semantic fields related to it.</a:t>
            </a:r>
          </a:p>
        </p:txBody>
      </p:sp>
    </p:spTree>
    <p:extLst>
      <p:ext uri="{BB962C8B-B14F-4D97-AF65-F5344CB8AC3E}">
        <p14:creationId xmlns:p14="http://schemas.microsoft.com/office/powerpoint/2010/main" val="95137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</a:t>
            </a:r>
            <a:r>
              <a:rPr lang="en-US" dirty="0"/>
              <a:t>Manual Construction of the Frame-based Ontology.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41413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collection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52658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Grouping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76445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7315199" y="2831690"/>
            <a:ext cx="3229898" cy="1725562"/>
          </a:xfrm>
          <a:prstGeom prst="borderCallout1">
            <a:avLst>
              <a:gd name="adj1" fmla="val 13515"/>
              <a:gd name="adj2" fmla="val -8356"/>
              <a:gd name="adj3" fmla="val 6337"/>
              <a:gd name="adj4" fmla="val -4007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frames having relations with each other were grouped together to form one super </a:t>
            </a:r>
            <a:r>
              <a:rPr lang="en-US" dirty="0" smtClean="0"/>
              <a:t>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</a:t>
            </a:r>
            <a:r>
              <a:rPr lang="en-US" dirty="0"/>
              <a:t>Manual Construction of the Frame-based Ontology.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41413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collection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52658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Grouping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76445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63904" y="2097088"/>
            <a:ext cx="3052044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Removing, adding and translating into Arabic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87691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1293813" y="4033505"/>
            <a:ext cx="3229898" cy="2227007"/>
          </a:xfrm>
          <a:prstGeom prst="borderCallout1">
            <a:avLst>
              <a:gd name="adj1" fmla="val -16490"/>
              <a:gd name="adj2" fmla="val 162419"/>
              <a:gd name="adj3" fmla="val 7039"/>
              <a:gd name="adj4" fmla="val 10467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66 frames with their related lexical fields will be translated and those fields that have unrelated meanings will be eliminated, while some other important fields will be added. 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4860028" y="4446460"/>
            <a:ext cx="3229898" cy="2227007"/>
          </a:xfrm>
          <a:prstGeom prst="borderCallout1">
            <a:avLst>
              <a:gd name="adj1" fmla="val -36357"/>
              <a:gd name="adj2" fmla="val 78859"/>
              <a:gd name="adj3" fmla="val -7530"/>
              <a:gd name="adj4" fmla="val 5855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part” </a:t>
            </a:r>
            <a:r>
              <a:rPr lang="en-US" dirty="0" smtClean="0"/>
              <a:t>under </a:t>
            </a:r>
            <a:r>
              <a:rPr lang="en-US" dirty="0"/>
              <a:t>the frame “human head”, </a:t>
            </a:r>
            <a:r>
              <a:rPr lang="en-US" dirty="0" smtClean="0"/>
              <a:t>is </a:t>
            </a:r>
            <a:r>
              <a:rPr lang="en-US" dirty="0"/>
              <a:t>considered not an important word and has no significant translation into Arabic </a:t>
            </a:r>
            <a:r>
              <a:rPr lang="en-US" dirty="0" smtClean="0"/>
              <a:t>related frame </a:t>
            </a:r>
            <a:r>
              <a:rPr lang="en-US" dirty="0"/>
              <a:t>“human head”. 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8566789" y="4188542"/>
            <a:ext cx="3229898" cy="2484924"/>
          </a:xfrm>
          <a:prstGeom prst="borderCallout1">
            <a:avLst>
              <a:gd name="adj1" fmla="val -24143"/>
              <a:gd name="adj2" fmla="val 4429"/>
              <a:gd name="adj3" fmla="val -6206"/>
              <a:gd name="adj4" fmla="val 2522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“cousin” in the frame “family” represents different meanings in the Arabic language, a female or a male cousin either from the father’s side or from the mother’s side, therefore all these </a:t>
            </a:r>
            <a:r>
              <a:rPr lang="en-US" dirty="0" smtClean="0"/>
              <a:t>meanings need </a:t>
            </a:r>
            <a:r>
              <a:rPr lang="en-US" dirty="0"/>
              <a:t>to be listed. </a:t>
            </a:r>
          </a:p>
        </p:txBody>
      </p:sp>
    </p:spTree>
    <p:extLst>
      <p:ext uri="{BB962C8B-B14F-4D97-AF65-F5344CB8AC3E}">
        <p14:creationId xmlns:p14="http://schemas.microsoft.com/office/powerpoint/2010/main" val="29554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</a:t>
            </a:r>
            <a:r>
              <a:rPr lang="en-US" dirty="0"/>
              <a:t>Manual Construction of the Frame-based Ontology.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41413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collection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52658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Grouping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76445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63904" y="2097088"/>
            <a:ext cx="3052044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Removing, adding and translating into Arabic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87691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47036" y="4451915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Hierarchal preparation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8347583" y="3745041"/>
            <a:ext cx="619433" cy="4719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2203295" y="4298976"/>
            <a:ext cx="3920614" cy="2227007"/>
          </a:xfrm>
          <a:prstGeom prst="borderCallout1">
            <a:avLst>
              <a:gd name="adj1" fmla="val 22583"/>
              <a:gd name="adj2" fmla="val 133971"/>
              <a:gd name="adj3" fmla="val 7039"/>
              <a:gd name="adj4" fmla="val 10467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relations between these frames will be built manually in order to prepare the data in a hierarchal form which constitutes a frame and lexical fields below each frame, thus creating the frame-based ontology.</a:t>
            </a:r>
          </a:p>
        </p:txBody>
      </p:sp>
    </p:spTree>
    <p:extLst>
      <p:ext uri="{BB962C8B-B14F-4D97-AF65-F5344CB8AC3E}">
        <p14:creationId xmlns:p14="http://schemas.microsoft.com/office/powerpoint/2010/main" val="239667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I: Manual Construction of the Frame-based Ontology.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291" y="2259320"/>
            <a:ext cx="6489288" cy="447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9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</a:t>
            </a:r>
            <a:r>
              <a:rPr lang="en-US" dirty="0"/>
              <a:t>Frame-based Ontology Population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141413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collection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52658" y="2097088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Grouping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76445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63904" y="2097088"/>
            <a:ext cx="3052044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Removing, adding and translating into Arabic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87691" y="2620477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47036" y="4451915"/>
            <a:ext cx="2020529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Hierarchal preparation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8347583" y="3745041"/>
            <a:ext cx="619433" cy="4719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7101782" y="4988686"/>
            <a:ext cx="250723" cy="38345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247533" y="4473901"/>
            <a:ext cx="2589215" cy="14130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Term lookup and enrichment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246595" y="2571851"/>
            <a:ext cx="3655580" cy="3913058"/>
          </a:xfrm>
          <a:prstGeom prst="borderCallout1">
            <a:avLst>
              <a:gd name="adj1" fmla="val 42467"/>
              <a:gd name="adj2" fmla="val 117505"/>
              <a:gd name="adj3" fmla="val 31161"/>
              <a:gd name="adj4" fmla="val 10265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pplied </a:t>
            </a:r>
            <a:r>
              <a:rPr lang="en-US" dirty="0"/>
              <a:t>through looking up for each frame of the frame-based ontology in the </a:t>
            </a:r>
            <a:r>
              <a:rPr lang="en-US" dirty="0" smtClean="0"/>
              <a:t>WordNet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a match is found, then all its related terms and relations will be brought and the ontology is populated.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resulted ontology will represent a tree, where nodes represent frames and edges represents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6113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Frame-based Ontology Population.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the frame “Person / </a:t>
            </a:r>
            <a:r>
              <a:rPr lang="ar-SA" dirty="0"/>
              <a:t>شَخص</a:t>
            </a:r>
            <a:r>
              <a:rPr lang="en-US" dirty="0"/>
              <a:t>” a number of senses will be brought from the WordNet. Such as (</a:t>
            </a:r>
            <a:r>
              <a:rPr lang="ar-SA" dirty="0"/>
              <a:t>شَخْص ، شَخْص مَا، أَحَد ما، فَرْد، نَفسْ، رُوح، إنسان، اِمْرُؤ، مَرء</a:t>
            </a:r>
            <a:r>
              <a:rPr lang="en-US" dirty="0"/>
              <a:t>), where all of them could represent synonyms except (</a:t>
            </a:r>
            <a:r>
              <a:rPr lang="ar-SA" dirty="0"/>
              <a:t>نَفسْ، رُوح</a:t>
            </a:r>
            <a:r>
              <a:rPr lang="en-US" dirty="0"/>
              <a:t>) which means </a:t>
            </a:r>
            <a:r>
              <a:rPr lang="en-US" dirty="0" smtClean="0"/>
              <a:t>soul, and </a:t>
            </a:r>
            <a:r>
              <a:rPr lang="en-US" dirty="0"/>
              <a:t>can represent a part of “person”.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frame “Person” will be modified according to the new data received, noting that the replicated words will be neglected such as the senses (Person / </a:t>
            </a:r>
            <a:r>
              <a:rPr lang="ar-SA" dirty="0"/>
              <a:t>شَخْص</a:t>
            </a:r>
            <a:r>
              <a:rPr lang="en-US" dirty="0"/>
              <a:t>, Human / </a:t>
            </a:r>
            <a:r>
              <a:rPr lang="ar-SA" dirty="0"/>
              <a:t>إنسان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9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II: Frame-based Ontology Population.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85" y="1869460"/>
            <a:ext cx="6861944" cy="498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1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comprehensive introduction to lexical semantics </a:t>
            </a:r>
            <a:r>
              <a:rPr lang="en-US" dirty="0" smtClean="0"/>
              <a:t>was presented providing </a:t>
            </a:r>
            <a:r>
              <a:rPr lang="en-US" dirty="0"/>
              <a:t>examples from the Arabic </a:t>
            </a:r>
            <a:r>
              <a:rPr lang="en-US" dirty="0" smtClean="0"/>
              <a:t>language.</a:t>
            </a:r>
          </a:p>
          <a:p>
            <a:r>
              <a:rPr lang="en-US" dirty="0" smtClean="0"/>
              <a:t>Related works </a:t>
            </a:r>
            <a:r>
              <a:rPr lang="en-US" dirty="0"/>
              <a:t>of researchers aiming to build ontologies for the Arabic </a:t>
            </a:r>
            <a:r>
              <a:rPr lang="en-US" dirty="0" smtClean="0"/>
              <a:t>language was presented.</a:t>
            </a:r>
          </a:p>
          <a:p>
            <a:r>
              <a:rPr lang="en-US" dirty="0" smtClean="0"/>
              <a:t>The main objective was to propose </a:t>
            </a:r>
            <a:r>
              <a:rPr lang="en-US" dirty="0"/>
              <a:t>a framework for building Arabic frame-based </a:t>
            </a:r>
            <a:r>
              <a:rPr lang="en-US" dirty="0" smtClean="0"/>
              <a:t>ontology.</a:t>
            </a:r>
          </a:p>
          <a:p>
            <a:r>
              <a:rPr lang="en-US" b="1" dirty="0"/>
              <a:t>As a future work</a:t>
            </a:r>
            <a:r>
              <a:rPr lang="en-US" dirty="0"/>
              <a:t>, an effort will be done to </a:t>
            </a:r>
            <a:r>
              <a:rPr lang="en-US" dirty="0" smtClean="0"/>
              <a:t>implement this </a:t>
            </a:r>
            <a:r>
              <a:rPr lang="en-US" dirty="0"/>
              <a:t>work and conduct the experimental results.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Natural Language Understanding NLU: is a subtask of Natural Language Processing</a:t>
            </a:r>
          </a:p>
          <a:p>
            <a:r>
              <a:rPr lang="en-US" sz="3200" dirty="0" smtClean="0"/>
              <a:t>NLU </a:t>
            </a:r>
            <a:r>
              <a:rPr lang="en-US" sz="3200" dirty="0"/>
              <a:t>focuses on analyzing the semantic features present in a</a:t>
            </a:r>
            <a:r>
              <a:rPr lang="en-US" sz="3200" dirty="0" smtClean="0"/>
              <a:t> text </a:t>
            </a:r>
            <a:r>
              <a:rPr lang="en-US" sz="3200" dirty="0"/>
              <a:t>such as concepts, entities, keywords, relations, emotions, categories and much more, with the anticipation of gaining a full understanding of the meaning conveyed in the text.</a:t>
            </a:r>
          </a:p>
        </p:txBody>
      </p:sp>
    </p:spTree>
    <p:extLst>
      <p:ext uri="{BB962C8B-B14F-4D97-AF65-F5344CB8AC3E}">
        <p14:creationId xmlns:p14="http://schemas.microsoft.com/office/powerpoint/2010/main" val="15241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Semantics </a:t>
            </a:r>
            <a:r>
              <a:rPr lang="en-US" sz="2800" dirty="0" smtClean="0"/>
              <a:t>refer </a:t>
            </a:r>
            <a:r>
              <a:rPr lang="en-US" sz="2800" dirty="0"/>
              <a:t>to the study of the meanings of words and phrases in language and can be applied </a:t>
            </a:r>
            <a:r>
              <a:rPr lang="en-US" sz="2800" dirty="0" smtClean="0"/>
              <a:t>to:</a:t>
            </a:r>
          </a:p>
          <a:p>
            <a:pPr lvl="1"/>
            <a:r>
              <a:rPr lang="en-US" sz="2400" dirty="0" smtClean="0"/>
              <a:t>Single </a:t>
            </a:r>
            <a:r>
              <a:rPr lang="en-US" sz="2400" dirty="0"/>
              <a:t>words (aka lexical semantics</a:t>
            </a:r>
            <a:r>
              <a:rPr lang="en-US" sz="2400" dirty="0" smtClean="0"/>
              <a:t>): </a:t>
            </a:r>
          </a:p>
          <a:p>
            <a:pPr lvl="1"/>
            <a:r>
              <a:rPr lang="en-US" sz="2400" dirty="0" smtClean="0"/>
              <a:t>Entire </a:t>
            </a:r>
            <a:r>
              <a:rPr lang="en-US" sz="2400" dirty="0"/>
              <a:t>texts (aka compositional semantics</a:t>
            </a:r>
            <a:r>
              <a:rPr lang="en-US" sz="2400" dirty="0" smtClean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33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Lexical </a:t>
            </a:r>
            <a:r>
              <a:rPr lang="en-US" sz="3200" b="1" dirty="0"/>
              <a:t>semantics </a:t>
            </a:r>
            <a:r>
              <a:rPr lang="en-US" sz="3200" dirty="0" smtClean="0"/>
              <a:t>are </a:t>
            </a:r>
            <a:r>
              <a:rPr lang="en-US" sz="3200" dirty="0"/>
              <a:t>concerned with the meanings of individual words and with the meaning/semantic relationships that individual words have with one </a:t>
            </a:r>
            <a:r>
              <a:rPr lang="en-US" sz="3200" dirty="0" smtClean="0"/>
              <a:t>another.</a:t>
            </a:r>
          </a:p>
          <a:p>
            <a:r>
              <a:rPr lang="en-US" sz="3400" b="1" dirty="0" smtClean="0"/>
              <a:t>Compositional </a:t>
            </a:r>
            <a:r>
              <a:rPr lang="en-US" sz="3400" b="1" dirty="0"/>
              <a:t>semantics </a:t>
            </a:r>
            <a:r>
              <a:rPr lang="en-US" sz="3400" dirty="0" smtClean="0"/>
              <a:t>are </a:t>
            </a:r>
            <a:r>
              <a:rPr lang="en-US" sz="3400" dirty="0"/>
              <a:t>concerned with the meaning of the sentence or larger unit which goes beyond simply combining the meaning of the individual lexical words/units.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03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202" y="235824"/>
            <a:ext cx="9315904" cy="638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2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I: Lexical Semantics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Synonyms</a:t>
            </a:r>
            <a:r>
              <a:rPr lang="en-US" sz="3200" dirty="0" smtClean="0"/>
              <a:t> </a:t>
            </a:r>
            <a:r>
              <a:rPr lang="en-US" sz="3200" dirty="0"/>
              <a:t>refers to words that have different pronunciation but share the same meaning (</a:t>
            </a:r>
            <a:r>
              <a:rPr lang="en-US" sz="3200" dirty="0" err="1"/>
              <a:t>e.g</a:t>
            </a:r>
            <a:r>
              <a:rPr lang="en-US" sz="3200" dirty="0"/>
              <a:t> sit / </a:t>
            </a:r>
            <a:r>
              <a:rPr lang="ar-SA" sz="3200" dirty="0"/>
              <a:t>جلس – قعد</a:t>
            </a:r>
            <a:r>
              <a:rPr lang="en-US" sz="3200" dirty="0" smtClean="0"/>
              <a:t>)</a:t>
            </a:r>
          </a:p>
          <a:p>
            <a:r>
              <a:rPr lang="en-US" sz="3200" b="1" dirty="0" err="1" smtClean="0"/>
              <a:t>Antonymy</a:t>
            </a:r>
            <a:r>
              <a:rPr lang="en-US" sz="3200" dirty="0" smtClean="0"/>
              <a:t> </a:t>
            </a:r>
            <a:r>
              <a:rPr lang="en-US" sz="3200" dirty="0"/>
              <a:t>refers to word pairs sharing opposite meanings (</a:t>
            </a:r>
            <a:r>
              <a:rPr lang="en-US" sz="3200" dirty="0" err="1"/>
              <a:t>e.g</a:t>
            </a:r>
            <a:r>
              <a:rPr lang="en-US" sz="3200" dirty="0"/>
              <a:t> hot and cold / </a:t>
            </a:r>
            <a:r>
              <a:rPr lang="ar-SA" sz="3200" dirty="0"/>
              <a:t>ساخن وبارد</a:t>
            </a:r>
            <a:r>
              <a:rPr lang="en-US" sz="3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496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Hierarchal </a:t>
            </a:r>
            <a:r>
              <a:rPr lang="en-US" dirty="0"/>
              <a:t>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Hyponymy</a:t>
            </a:r>
            <a:r>
              <a:rPr lang="en-US" sz="3200" dirty="0" smtClean="0"/>
              <a:t> </a:t>
            </a:r>
            <a:r>
              <a:rPr lang="en-US" sz="3200" dirty="0"/>
              <a:t>refers to the relationship between a general word (aka </a:t>
            </a:r>
            <a:r>
              <a:rPr lang="en-US" sz="3200" b="1" dirty="0"/>
              <a:t>hypernyms</a:t>
            </a:r>
            <a:r>
              <a:rPr lang="en-US" sz="3200" dirty="0"/>
              <a:t>) and specific instances of it (aka hyponyms). For example, (cats and dogs / </a:t>
            </a:r>
            <a:r>
              <a:rPr lang="ar-SA" sz="3200" dirty="0"/>
              <a:t>القطط و الكلاب</a:t>
            </a:r>
            <a:r>
              <a:rPr lang="en-US" sz="3200" dirty="0"/>
              <a:t>) are hyponyms of the hypernym word (animals / </a:t>
            </a:r>
            <a:r>
              <a:rPr lang="ar-SA" sz="3200" dirty="0"/>
              <a:t>حيوانات</a:t>
            </a:r>
            <a:r>
              <a:rPr lang="en-US" sz="3200" dirty="0" smtClean="0"/>
              <a:t>).</a:t>
            </a:r>
          </a:p>
          <a:p>
            <a:r>
              <a:rPr lang="en-US" sz="3200" b="1" dirty="0" err="1" smtClean="0"/>
              <a:t>Holonym</a:t>
            </a:r>
            <a:r>
              <a:rPr lang="en-US" sz="3200" dirty="0" smtClean="0"/>
              <a:t> </a:t>
            </a:r>
            <a:r>
              <a:rPr lang="en-US" sz="3200" dirty="0"/>
              <a:t>refers to a word that denotes a whole of another word namely </a:t>
            </a:r>
            <a:r>
              <a:rPr lang="en-US" sz="3200" b="1" dirty="0"/>
              <a:t>meronym</a:t>
            </a:r>
            <a:r>
              <a:rPr lang="en-US" sz="3200" dirty="0"/>
              <a:t> which in turn is a part of the </a:t>
            </a:r>
            <a:r>
              <a:rPr lang="en-US" sz="3200" dirty="0" err="1"/>
              <a:t>holonym</a:t>
            </a:r>
            <a:r>
              <a:rPr lang="en-US" sz="3200" dirty="0"/>
              <a:t>. For example: the meronym (</a:t>
            </a:r>
            <a:r>
              <a:rPr lang="ar-SA" sz="3200" dirty="0"/>
              <a:t>عجل </a:t>
            </a:r>
            <a:r>
              <a:rPr lang="en-US" sz="3200" dirty="0"/>
              <a:t>/ wheel) is a part of the </a:t>
            </a:r>
            <a:r>
              <a:rPr lang="en-US" sz="3200" dirty="0" err="1"/>
              <a:t>holonym</a:t>
            </a:r>
            <a:r>
              <a:rPr lang="en-US" sz="3200" dirty="0"/>
              <a:t> (</a:t>
            </a:r>
            <a:r>
              <a:rPr lang="ar-SA" sz="3200" dirty="0"/>
              <a:t>سيارة </a:t>
            </a:r>
            <a:r>
              <a:rPr lang="en-US" sz="3200" dirty="0"/>
              <a:t>/ car). </a:t>
            </a:r>
          </a:p>
        </p:txBody>
      </p:sp>
    </p:spTree>
    <p:extLst>
      <p:ext uri="{BB962C8B-B14F-4D97-AF65-F5344CB8AC3E}">
        <p14:creationId xmlns:p14="http://schemas.microsoft.com/office/powerpoint/2010/main" val="22116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Override1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2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3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3079</TotalTime>
  <Words>1292</Words>
  <Application>Microsoft Office PowerPoint</Application>
  <PresentationFormat>Widescreen</PresentationFormat>
  <Paragraphs>109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Tw Cen MT</vt:lpstr>
      <vt:lpstr>Circuit</vt:lpstr>
      <vt:lpstr>Towards Building a Frame-Based Ontology for the Arabic Language</vt:lpstr>
      <vt:lpstr>Agenda</vt:lpstr>
      <vt:lpstr>introduction</vt:lpstr>
      <vt:lpstr>introduction</vt:lpstr>
      <vt:lpstr>introduction</vt:lpstr>
      <vt:lpstr>PowerPoint Presentation</vt:lpstr>
      <vt:lpstr>Part I: Lexical Semantics</vt:lpstr>
      <vt:lpstr>Symmetric Relationships</vt:lpstr>
      <vt:lpstr>Hierarchal Relationships</vt:lpstr>
      <vt:lpstr>Homonymy</vt:lpstr>
      <vt:lpstr>Example of resources that provide Binary lexical Relationships between words</vt:lpstr>
      <vt:lpstr>N-ary Relationships</vt:lpstr>
      <vt:lpstr>Lexical semantics</vt:lpstr>
      <vt:lpstr>Part II: Related work</vt:lpstr>
      <vt:lpstr>Ontology</vt:lpstr>
      <vt:lpstr>ontology</vt:lpstr>
      <vt:lpstr>Related Work</vt:lpstr>
      <vt:lpstr>Part III: Proposed Framework</vt:lpstr>
      <vt:lpstr>Main Idea</vt:lpstr>
      <vt:lpstr>Proposed Framework</vt:lpstr>
      <vt:lpstr>Phase I: Manual Construction of the Frame-based Ontology.</vt:lpstr>
      <vt:lpstr>Phase I: Manual Construction of the Frame-based Ontology.</vt:lpstr>
      <vt:lpstr>Phase I: Manual Construction of the Frame-based Ontology.</vt:lpstr>
      <vt:lpstr>Phase I: Manual Construction of the Frame-based Ontology.</vt:lpstr>
      <vt:lpstr>Phase I: Manual Construction of the Frame-based Ontology.</vt:lpstr>
      <vt:lpstr>Phase II: Frame-based Ontology Population.</vt:lpstr>
      <vt:lpstr>Phase II: Frame-based Ontology Population.</vt:lpstr>
      <vt:lpstr>Phase II: Frame-based Ontology Population.</vt:lpstr>
      <vt:lpstr>Conclusion and future work</vt:lpstr>
      <vt:lpstr>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Bilto</dc:creator>
  <cp:lastModifiedBy>Bilto</cp:lastModifiedBy>
  <cp:revision>159</cp:revision>
  <dcterms:created xsi:type="dcterms:W3CDTF">2017-10-10T20:19:04Z</dcterms:created>
  <dcterms:modified xsi:type="dcterms:W3CDTF">2017-12-22T11:07:22Z</dcterms:modified>
</cp:coreProperties>
</file>